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3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9" r:id="rId3"/>
    <p:sldId id="354" r:id="rId4"/>
    <p:sldId id="359" r:id="rId5"/>
    <p:sldId id="351" r:id="rId6"/>
    <p:sldId id="356" r:id="rId7"/>
    <p:sldId id="355" r:id="rId8"/>
    <p:sldId id="360" r:id="rId9"/>
  </p:sldIdLst>
  <p:sldSz cx="12192000" cy="6858000"/>
  <p:notesSz cx="6907213" cy="10039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C90"/>
    <a:srgbClr val="FF9900"/>
    <a:srgbClr val="4FA7A9"/>
    <a:srgbClr val="CFE686"/>
    <a:srgbClr val="B3B715"/>
    <a:srgbClr val="FBCDA3"/>
    <a:srgbClr val="D14F5E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Destaqu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Estilo Médio 4 - Destaqu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Estilo Médio 3 - 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édio 4 - Destaqu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Estilo Escuro 2 - Destaque 3/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492798898709319E-2"/>
          <c:y val="9.1914057476620653E-2"/>
          <c:w val="0.91283045505683991"/>
          <c:h val="0.712717094634353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Coop. criadas</c:v>
                </c:pt>
              </c:strCache>
            </c:strRef>
          </c:tx>
          <c:spPr>
            <a:ln w="381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dPt>
            <c:idx val="0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Pt>
            <c:idx val="1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rgbClr val="002060"/>
                </a:solidFill>
                <a:round/>
              </a:ln>
              <a:effectLst/>
            </c:spPr>
          </c:dPt>
          <c:dPt>
            <c:idx val="2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rgbClr val="002060"/>
                </a:solidFill>
                <a:round/>
              </a:ln>
              <a:effectLst/>
            </c:spPr>
          </c:dPt>
          <c:dPt>
            <c:idx val="4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Pt>
            <c:idx val="5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Pt>
            <c:idx val="6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Pt>
            <c:idx val="7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Pt>
            <c:idx val="8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Pt>
            <c:idx val="9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Pt>
            <c:idx val="10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Pt>
            <c:idx val="11"/>
            <c:marker>
              <c:symbol val="circle"/>
              <c:size val="8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  <a:effectLst/>
              </c:spPr>
            </c:marker>
            <c:bubble3D val="0"/>
          </c:dPt>
          <c:dLbls>
            <c:dLbl>
              <c:idx val="1"/>
              <c:layout>
                <c:manualLayout>
                  <c:x val="-2.2634227483307026E-2"/>
                  <c:y val="3.0996403858285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EFB3AA7-17FA-43B6-807E-8206FE4B9EEA}" type="VALUE">
                      <a:rPr lang="en-US"/>
                      <a:pPr/>
                      <a:t>[VALOR]</a:t>
                    </a:fld>
                    <a:endParaRPr lang="pt-PT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2.0032592140398174E-2"/>
                  <c:y val="-4.3350006312615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6D30884-A960-4D74-88A9-042A55C767D5}" type="VALUE">
                      <a:rPr lang="en-US" sz="1350" b="1" i="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rPr>
                      <a:pPr/>
                      <a:t>[VALOR]</a:t>
                    </a:fld>
                    <a:endParaRPr lang="pt-PT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De janeiro a agosto 2015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36</c:v>
                </c:pt>
                <c:pt idx="1">
                  <c:v>27</c:v>
                </c:pt>
                <c:pt idx="2">
                  <c:v>44</c:v>
                </c:pt>
                <c:pt idx="3">
                  <c:v>75</c:v>
                </c:pt>
                <c:pt idx="4">
                  <c:v>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Coop. extintas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7.804906028726561E-4"/>
                  <c:y val="6.17699636209941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B05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De janeiro a agosto 2015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171</c:v>
                </c:pt>
                <c:pt idx="1">
                  <c:v>71</c:v>
                </c:pt>
                <c:pt idx="2">
                  <c:v>88</c:v>
                </c:pt>
                <c:pt idx="3">
                  <c:v>90</c:v>
                </c:pt>
                <c:pt idx="4">
                  <c:v>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Saldo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1.0373969716554902E-2"/>
                  <c:y val="-2.724161744225323E-2"/>
                </c:manualLayout>
              </c:layout>
              <c:tx>
                <c:rich>
                  <a:bodyPr/>
                  <a:lstStyle/>
                  <a:p>
                    <a:r>
                      <a:rPr lang="en-US" b="1" baseline="0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rPr>
                      <a:t>+</a:t>
                    </a:r>
                    <a:fld id="{462B7A85-9633-4ED7-B51C-874BA6EEEB64}" type="VALUE">
                      <a:rPr lang="en-US" b="1" baseline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rPr>
                      <a:pPr/>
                      <a:t>[VALOR]</a:t>
                    </a:fld>
                    <a:endParaRPr lang="en-US" b="1" baseline="0" dirty="0" smtClean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De janeiro a agosto 2015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-135</c:v>
                </c:pt>
                <c:pt idx="1">
                  <c:v>-44</c:v>
                </c:pt>
                <c:pt idx="2">
                  <c:v>-44</c:v>
                </c:pt>
                <c:pt idx="3">
                  <c:v>-15</c:v>
                </c:pt>
                <c:pt idx="4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50968"/>
        <c:axId val="188495976"/>
      </c:lineChart>
      <c:valAx>
        <c:axId val="18849597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7150968"/>
        <c:crosses val="autoZero"/>
        <c:crossBetween val="between"/>
      </c:valAx>
      <c:dateAx>
        <c:axId val="187150968"/>
        <c:scaling>
          <c:orientation val="minMax"/>
        </c:scaling>
        <c:delete val="0"/>
        <c:axPos val="b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635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none" spc="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8495976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>
        <c:manualLayout>
          <c:xMode val="edge"/>
          <c:yMode val="edge"/>
          <c:x val="0.31391383260832384"/>
          <c:y val="0.90148017347432152"/>
          <c:w val="0.4664801819915621"/>
          <c:h val="6.8783308313782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492798898709319E-2"/>
          <c:y val="9.1914057476620653E-2"/>
          <c:w val="0.91283045505683991"/>
          <c:h val="0.7127170946343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Constituídas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rgbClr val="FF9900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 w="38100" cap="rnd">
                <a:solidFill>
                  <a:srgbClr val="FF9900"/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9900"/>
              </a:solidFill>
              <a:ln w="38100" cap="rnd">
                <a:solidFill>
                  <a:srgbClr val="FF9900"/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99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9">
                  <c:v>Total 8 meses 2015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3</c:v>
                </c:pt>
                <c:pt idx="4">
                  <c:v>9</c:v>
                </c:pt>
                <c:pt idx="5" formatCode="0">
                  <c:v>3</c:v>
                </c:pt>
                <c:pt idx="6" formatCode="0">
                  <c:v>9</c:v>
                </c:pt>
                <c:pt idx="7" formatCode="0">
                  <c:v>1</c:v>
                </c:pt>
                <c:pt idx="9" formatCode="0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Extintas</c:v>
                </c:pt>
              </c:strCache>
            </c:strRef>
          </c:tx>
          <c:spPr>
            <a:solidFill>
              <a:srgbClr val="688C90"/>
            </a:solidFill>
            <a:ln>
              <a:solidFill>
                <a:srgbClr val="688C9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rgbClr val="688C9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9">
                  <c:v>Total 8 meses 2015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 formatCode="0">
                  <c:v>1</c:v>
                </c:pt>
                <c:pt idx="6" formatCode="0">
                  <c:v>4</c:v>
                </c:pt>
                <c:pt idx="7" formatCode="0">
                  <c:v>1</c:v>
                </c:pt>
                <c:pt idx="9" formatCode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52144"/>
        <c:axId val="18715175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Saldo demográfico</c:v>
                </c:pt>
              </c:strCache>
            </c:strRef>
          </c:tx>
          <c:spPr>
            <a:ln w="2540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numFmt formatCode="#,##0" sourceLinked="0"/>
              <c:spPr>
                <a:solidFill>
                  <a:schemeClr val="accent2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b" anchorCtr="0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495989486934975E-2"/>
                      <c:h val="5.2079757892183658E-2"/>
                    </c:manualLayout>
                  </c15:layout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62B7A85-9633-4ED7-B51C-874BA6EEEB64}" type="VALUE">
                      <a:rPr lang="en-US" b="1" baseline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rPr>
                      <a:pPr/>
                      <a:t>[VALOR]</a:t>
                    </a:fld>
                    <a:endParaRPr lang="pt-PT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860218434942215E-2"/>
                      <c:h val="4.960154421982028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+</a:t>
                    </a:r>
                    <a:fld id="{A6BD5E23-CE05-40EA-8235-9A3E1566309C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9">
                  <c:v>Total 8 meses 2015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-1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8</c:v>
                </c:pt>
                <c:pt idx="5" formatCode="0">
                  <c:v>2</c:v>
                </c:pt>
                <c:pt idx="6" formatCode="0">
                  <c:v>5</c:v>
                </c:pt>
                <c:pt idx="7" formatCode="0">
                  <c:v>0</c:v>
                </c:pt>
                <c:pt idx="9" formatCode="0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52144"/>
        <c:axId val="187151752"/>
      </c:lineChart>
      <c:valAx>
        <c:axId val="18715175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7152144"/>
        <c:crosses val="autoZero"/>
        <c:crossBetween val="between"/>
      </c:valAx>
      <c:dateAx>
        <c:axId val="187152144"/>
        <c:scaling>
          <c:orientation val="minMax"/>
        </c:scaling>
        <c:delete val="0"/>
        <c:axPos val="b"/>
        <c:majorGridlines>
          <c:spPr>
            <a:ln w="12700" cap="flat" cmpd="sng" algn="ctr">
              <a:solidFill>
                <a:schemeClr val="bg2"/>
              </a:solidFill>
              <a:prstDash val="sysDash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none" spc="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7151752"/>
        <c:crosses val="autoZero"/>
        <c:auto val="0"/>
        <c:lblOffset val="800"/>
        <c:baseTimeUnit val="days"/>
      </c:date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>
        <c:manualLayout>
          <c:xMode val="edge"/>
          <c:yMode val="edge"/>
          <c:x val="0.21375087190633293"/>
          <c:y val="0.90395829263956884"/>
          <c:w val="0.56791691974569525"/>
          <c:h val="6.8783308313782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410342728898018E-2"/>
          <c:y val="0.11917436847993203"/>
          <c:w val="0.94906234546768597"/>
          <c:h val="0.68050030255671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Coop. Constituídas</c:v>
                </c:pt>
              </c:strCache>
            </c:strRef>
          </c:tx>
          <c:spPr>
            <a:solidFill>
              <a:srgbClr val="688C9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688C9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688C90"/>
              </a:solidFill>
              <a:ln>
                <a:noFill/>
              </a:ln>
              <a:effectLst/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fld id="{FEFB3AA7-17FA-43B6-807E-8206FE4B9EEA}" type="VALUE">
                      <a:rPr lang="en-US"/>
                      <a:pPr/>
                      <a:t>[VALOR]</a:t>
                    </a:fld>
                    <a:endParaRPr lang="pt-P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688C9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Agrícola</c:v>
                </c:pt>
                <c:pt idx="1">
                  <c:v>Cultura</c:v>
                </c:pt>
                <c:pt idx="2">
                  <c:v>Comercialização</c:v>
                </c:pt>
                <c:pt idx="3">
                  <c:v>Habitação</c:v>
                </c:pt>
                <c:pt idx="4">
                  <c:v>Serviços</c:v>
                </c:pt>
                <c:pt idx="5">
                  <c:v>Solid. Social</c:v>
                </c:pt>
                <c:pt idx="6">
                  <c:v>Consumo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 formatCode="0">
                  <c:v>12</c:v>
                </c:pt>
                <c:pt idx="5" formatCode="0">
                  <c:v>8</c:v>
                </c:pt>
                <c:pt idx="6" formatCode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Coop. Extintas</c:v>
                </c:pt>
              </c:strCache>
            </c:strRef>
          </c:tx>
          <c:spPr>
            <a:solidFill>
              <a:srgbClr val="D14F5E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8.0038096851009815E-17"/>
                  <c:y val="9.59308512295668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rgbClr val="FF505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Agrícola</c:v>
                </c:pt>
                <c:pt idx="1">
                  <c:v>Cultura</c:v>
                </c:pt>
                <c:pt idx="2">
                  <c:v>Comercialização</c:v>
                </c:pt>
                <c:pt idx="3">
                  <c:v>Habitação</c:v>
                </c:pt>
                <c:pt idx="4">
                  <c:v>Serviços</c:v>
                </c:pt>
                <c:pt idx="5">
                  <c:v>Solid. Social</c:v>
                </c:pt>
                <c:pt idx="6">
                  <c:v>Consumo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6</c:v>
                </c:pt>
                <c:pt idx="4" formatCode="0">
                  <c:v>5</c:v>
                </c:pt>
                <c:pt idx="5" formatCode="0">
                  <c:v>1</c:v>
                </c:pt>
                <c:pt idx="6" formatCode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53320"/>
        <c:axId val="18715292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Saldo</c:v>
                </c:pt>
              </c:strCache>
            </c:strRef>
          </c:tx>
          <c:spPr>
            <a:ln w="254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6400884118937524E-3"/>
                  <c:y val="-4.7965425614783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Agrícola</c:v>
                </c:pt>
                <c:pt idx="1">
                  <c:v>Cultura</c:v>
                </c:pt>
                <c:pt idx="2">
                  <c:v>Comercialização</c:v>
                </c:pt>
                <c:pt idx="3">
                  <c:v>Habitação</c:v>
                </c:pt>
                <c:pt idx="4">
                  <c:v>Serviços</c:v>
                </c:pt>
                <c:pt idx="5">
                  <c:v>Solid. Social</c:v>
                </c:pt>
                <c:pt idx="6">
                  <c:v>Consumo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3</c:v>
                </c:pt>
                <c:pt idx="3">
                  <c:v>-6</c:v>
                </c:pt>
                <c:pt idx="4">
                  <c:v>7</c:v>
                </c:pt>
                <c:pt idx="5">
                  <c:v>7</c:v>
                </c:pt>
                <c:pt idx="6">
                  <c:v>-1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53320"/>
        <c:axId val="187152928"/>
      </c:lineChart>
      <c:valAx>
        <c:axId val="187152928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187153320"/>
        <c:crosses val="autoZero"/>
        <c:crossBetween val="between"/>
      </c:valAx>
      <c:catAx>
        <c:axId val="187153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816]d/m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400" b="1" i="0" u="none" strike="noStrike" kern="1200" cap="all" spc="12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7152928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505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cap="all" spc="12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r>
              <a:rPr lang="pt-PT" sz="1600" baseline="0" dirty="0" smtClean="0">
                <a:solidFill>
                  <a:srgbClr val="688C90"/>
                </a:solidFill>
              </a:rPr>
              <a:t>JUNHO 2015</a:t>
            </a:r>
            <a:endParaRPr lang="pt-PT" sz="1600" baseline="0" dirty="0">
              <a:solidFill>
                <a:srgbClr val="688C90"/>
              </a:solidFill>
            </a:endParaRPr>
          </a:p>
        </c:rich>
      </c:tx>
      <c:layout>
        <c:manualLayout>
          <c:xMode val="edge"/>
          <c:yMode val="edge"/>
          <c:x val="0.37949288114155827"/>
          <c:y val="9.912854689453484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cap="all" spc="120" normalizeH="0" baseline="0">
              <a:solidFill>
                <a:srgbClr val="688C9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3.0101225697755099E-2"/>
          <c:y val="6.8777197692136707E-2"/>
          <c:w val="0.95429528603802427"/>
          <c:h val="0.67885500924253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Coop. Registadas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fld id="{FEFB3AA7-17FA-43B6-807E-8206FE4B9EEA}" type="VALUE">
                      <a:rPr lang="en-US"/>
                      <a:pPr/>
                      <a:t>[VALOR]</a:t>
                    </a:fld>
                    <a:endParaRPr lang="pt-P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1ª semana (5 dias) jun-2015</c:v>
                </c:pt>
                <c:pt idx="1">
                  <c:v>2ª semana (4 dias) jun-2015</c:v>
                </c:pt>
                <c:pt idx="2">
                  <c:v>3ª semana (5 dias) jun-2015</c:v>
                </c:pt>
                <c:pt idx="3">
                  <c:v>4ª semana (5 dias) jun-2015</c:v>
                </c:pt>
                <c:pt idx="4">
                  <c:v>5ª semana (2 dias) jun-2015</c:v>
                </c:pt>
                <c:pt idx="5">
                  <c:v>Total 1 a 30 junho 2015 (21 dias)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135</c:v>
                </c:pt>
                <c:pt idx="1">
                  <c:v>50</c:v>
                </c:pt>
                <c:pt idx="2">
                  <c:v>56</c:v>
                </c:pt>
                <c:pt idx="3">
                  <c:v>60</c:v>
                </c:pt>
                <c:pt idx="4" formatCode="0">
                  <c:v>18</c:v>
                </c:pt>
                <c:pt idx="5" formatCode="0">
                  <c:v>319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Coop. Credenciadas</c:v>
                </c:pt>
              </c:strCache>
            </c:strRef>
          </c:tx>
          <c:spPr>
            <a:solidFill>
              <a:srgbClr val="688C9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688C9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1ª semana (5 dias) jun-2015</c:v>
                </c:pt>
                <c:pt idx="1">
                  <c:v>2ª semana (4 dias) jun-2015</c:v>
                </c:pt>
                <c:pt idx="2">
                  <c:v>3ª semana (5 dias) jun-2015</c:v>
                </c:pt>
                <c:pt idx="3">
                  <c:v>4ª semana (5 dias) jun-2015</c:v>
                </c:pt>
                <c:pt idx="4">
                  <c:v>5ª semana (2 dias) jun-2015</c:v>
                </c:pt>
                <c:pt idx="5">
                  <c:v>Total 1 a 30 junho 2015 (21 dias)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34</c:v>
                </c:pt>
                <c:pt idx="1">
                  <c:v>31</c:v>
                </c:pt>
                <c:pt idx="2">
                  <c:v>35</c:v>
                </c:pt>
                <c:pt idx="3">
                  <c:v>48</c:v>
                </c:pt>
                <c:pt idx="4" formatCode="0">
                  <c:v>10</c:v>
                </c:pt>
                <c:pt idx="5" formatCode="0">
                  <c:v>158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0"/>
        <c:overlap val="-46"/>
        <c:axId val="185958200"/>
        <c:axId val="187154104"/>
      </c:barChart>
      <c:valAx>
        <c:axId val="187154104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185958200"/>
        <c:crosses val="autoZero"/>
        <c:crossBetween val="between"/>
      </c:valAx>
      <c:catAx>
        <c:axId val="185958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[$-816]d/mmm;@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3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spc="12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7154104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>
        <c:manualLayout>
          <c:xMode val="edge"/>
          <c:yMode val="edge"/>
          <c:x val="0.14240593047341479"/>
          <c:y val="0.90252034330479369"/>
          <c:w val="0.61215071592658976"/>
          <c:h val="6.27846652821192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r>
              <a:rPr lang="pt-PT" sz="1600" baseline="0" dirty="0" smtClean="0">
                <a:solidFill>
                  <a:srgbClr val="688C90"/>
                </a:solidFill>
              </a:rPr>
              <a:t>JULHO 2015</a:t>
            </a:r>
            <a:endParaRPr lang="pt-PT" sz="1600" baseline="0" dirty="0">
              <a:solidFill>
                <a:srgbClr val="688C90"/>
              </a:solidFill>
            </a:endParaRPr>
          </a:p>
        </c:rich>
      </c:tx>
      <c:layout>
        <c:manualLayout>
          <c:xMode val="edge"/>
          <c:yMode val="edge"/>
          <c:x val="0.41419646408951893"/>
          <c:y val="2.47821367236337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rgbClr val="688C9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1.6233396961743422E-2"/>
          <c:y val="7.7044736049754731E-2"/>
          <c:w val="0.96857432593653048"/>
          <c:h val="0.67554387521198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Coop. Registadas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1ª semana (3 dias) jul-2015</c:v>
                </c:pt>
                <c:pt idx="1">
                  <c:v>2ª semana (5 dias) jul-2015</c:v>
                </c:pt>
                <c:pt idx="2">
                  <c:v>3ª semana (5 dias) jul-2015</c:v>
                </c:pt>
                <c:pt idx="3">
                  <c:v>4ª semana (5 dias) jul-2015</c:v>
                </c:pt>
                <c:pt idx="4">
                  <c:v>5ª semana (5 dias) jul-2015</c:v>
                </c:pt>
                <c:pt idx="5">
                  <c:v>Total 1 a 31 julho 2015 (23 dias)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19</c:v>
                </c:pt>
                <c:pt idx="1">
                  <c:v>33</c:v>
                </c:pt>
                <c:pt idx="2">
                  <c:v>32</c:v>
                </c:pt>
                <c:pt idx="3">
                  <c:v>19</c:v>
                </c:pt>
                <c:pt idx="4">
                  <c:v>19</c:v>
                </c:pt>
                <c:pt idx="5">
                  <c:v>121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Coop. Credenciadas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1ª semana (3 dias) jul-2015</c:v>
                </c:pt>
                <c:pt idx="1">
                  <c:v>2ª semana (5 dias) jul-2015</c:v>
                </c:pt>
                <c:pt idx="2">
                  <c:v>3ª semana (5 dias) jul-2015</c:v>
                </c:pt>
                <c:pt idx="3">
                  <c:v>4ª semana (5 dias) jul-2015</c:v>
                </c:pt>
                <c:pt idx="4">
                  <c:v>5ª semana (5 dias) jul-2015</c:v>
                </c:pt>
                <c:pt idx="5">
                  <c:v>Total 1 a 31 julho 2015 (23 dias)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24</c:v>
                </c:pt>
                <c:pt idx="1">
                  <c:v>33</c:v>
                </c:pt>
                <c:pt idx="2">
                  <c:v>28</c:v>
                </c:pt>
                <c:pt idx="3">
                  <c:v>30</c:v>
                </c:pt>
                <c:pt idx="4">
                  <c:v>17</c:v>
                </c:pt>
                <c:pt idx="5">
                  <c:v>132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0"/>
        <c:overlap val="-46"/>
        <c:axId val="185959376"/>
        <c:axId val="185958984"/>
      </c:barChart>
      <c:valAx>
        <c:axId val="185958984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185959376"/>
        <c:crosses val="autoZero"/>
        <c:crossBetween val="between"/>
      </c:valAx>
      <c:catAx>
        <c:axId val="185959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816]d/mmm;@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3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5958984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92D05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>
        <c:manualLayout>
          <c:xMode val="edge"/>
          <c:yMode val="edge"/>
          <c:x val="0.24365418107562486"/>
          <c:y val="0.91211278643125326"/>
          <c:w val="0.51269147421131256"/>
          <c:h val="5.0714008483296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1600" baseline="0" dirty="0" smtClean="0">
                <a:solidFill>
                  <a:srgbClr val="FF5050"/>
                </a:solidFill>
              </a:rPr>
              <a:t>AGOSTO 2015</a:t>
            </a:r>
            <a:endParaRPr lang="pt-PT" sz="1600" baseline="0" dirty="0">
              <a:solidFill>
                <a:srgbClr val="FF5050"/>
              </a:solidFill>
            </a:endParaRPr>
          </a:p>
        </c:rich>
      </c:tx>
      <c:layout>
        <c:manualLayout>
          <c:xMode val="edge"/>
          <c:yMode val="edge"/>
          <c:x val="0.41419646408951893"/>
          <c:y val="2.47821367236337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5.4112215701651534E-2"/>
          <c:y val="7.7044736049754731E-2"/>
          <c:w val="0.91428140345144759"/>
          <c:h val="0.67554387521198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Coop. Registadas</c:v>
                </c:pt>
              </c:strCache>
            </c:strRef>
          </c:tx>
          <c:spPr>
            <a:solidFill>
              <a:srgbClr val="688C9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688C9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1ª semana (5 dias) ago-2015</c:v>
                </c:pt>
                <c:pt idx="1">
                  <c:v>2ª semana (5 dias) ago-2015</c:v>
                </c:pt>
                <c:pt idx="2">
                  <c:v>3ª semana (5 dias) ago-2015</c:v>
                </c:pt>
                <c:pt idx="3">
                  <c:v>4ª semana (5 dias) ago-2015</c:v>
                </c:pt>
                <c:pt idx="4">
                  <c:v>5ª semana (1 dia) ago-2015</c:v>
                </c:pt>
                <c:pt idx="5">
                  <c:v>Total 1 a 31 agosto 2015 (21 dias)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13</c:v>
                </c:pt>
                <c:pt idx="1">
                  <c:v>19</c:v>
                </c:pt>
                <c:pt idx="2">
                  <c:v>21</c:v>
                </c:pt>
                <c:pt idx="3">
                  <c:v>6</c:v>
                </c:pt>
                <c:pt idx="4">
                  <c:v>1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Coop. Credenciadas</c:v>
                </c:pt>
              </c:strCache>
            </c:strRef>
          </c:tx>
          <c:spPr>
            <a:solidFill>
              <a:srgbClr val="FF5050"/>
            </a:solidFill>
            <a:ln>
              <a:solidFill>
                <a:srgbClr val="FF505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505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1ª semana (5 dias) ago-2015</c:v>
                </c:pt>
                <c:pt idx="1">
                  <c:v>2ª semana (5 dias) ago-2015</c:v>
                </c:pt>
                <c:pt idx="2">
                  <c:v>3ª semana (5 dias) ago-2015</c:v>
                </c:pt>
                <c:pt idx="3">
                  <c:v>4ª semana (5 dias) ago-2015</c:v>
                </c:pt>
                <c:pt idx="4">
                  <c:v>5ª semana (1 dia) ago-2015</c:v>
                </c:pt>
                <c:pt idx="5">
                  <c:v>Total 1 a 31 agosto 2015 (21 dias)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22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1</c:v>
                </c:pt>
                <c:pt idx="5">
                  <c:v>53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0"/>
        <c:overlap val="-46"/>
        <c:axId val="151609648"/>
        <c:axId val="151609256"/>
      </c:barChart>
      <c:valAx>
        <c:axId val="151609256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151609648"/>
        <c:crosses val="autoZero"/>
        <c:crossBetween val="between"/>
      </c:valAx>
      <c:catAx>
        <c:axId val="151609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816]d/mmm;@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3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5160925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505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>
        <c:manualLayout>
          <c:xMode val="edge"/>
          <c:yMode val="edge"/>
          <c:x val="0.24365418107562486"/>
          <c:y val="0.91211278643125326"/>
          <c:w val="0.51269147421131256"/>
          <c:h val="5.0714008483296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rgbClr val="4FA7A9"/>
                </a:solidFill>
                <a:latin typeface="+mn-lt"/>
                <a:ea typeface="+mn-ea"/>
                <a:cs typeface="+mn-cs"/>
              </a:defRPr>
            </a:pPr>
            <a:r>
              <a:rPr lang="pt-PT" sz="1600" baseline="0" dirty="0" smtClean="0">
                <a:solidFill>
                  <a:srgbClr val="4FA7A9"/>
                </a:solidFill>
              </a:rPr>
              <a:t>ENTRE 1 de junho E 31 de agosto de 2015</a:t>
            </a:r>
            <a:endParaRPr lang="pt-PT" sz="1600" baseline="0" dirty="0">
              <a:solidFill>
                <a:srgbClr val="4FA7A9"/>
              </a:solidFill>
            </a:endParaRPr>
          </a:p>
        </c:rich>
      </c:tx>
      <c:layout>
        <c:manualLayout>
          <c:xMode val="edge"/>
          <c:yMode val="edge"/>
          <c:x val="0.28418206846874028"/>
          <c:y val="1.98257093789069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rgbClr val="4FA7A9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0.15368408643958542"/>
          <c:y val="8.9435804411571576E-2"/>
          <c:w val="0.74588103778740655"/>
          <c:h val="0.735021003348710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Coop. Registadas</c:v>
                </c:pt>
              </c:strCache>
            </c:strRef>
          </c:tx>
          <c:spPr>
            <a:solidFill>
              <a:srgbClr val="4FA7A9"/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#,##0" sourceLinked="0"/>
              <c:spPr>
                <a:solidFill>
                  <a:srgbClr val="4FA7A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FA7A9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JUNHO</c:v>
                </c:pt>
                <c:pt idx="1">
                  <c:v>JULHO</c:v>
                </c:pt>
                <c:pt idx="2">
                  <c:v>AGOSTO</c:v>
                </c:pt>
                <c:pt idx="3">
                  <c:v>Total junho a agosto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319</c:v>
                </c:pt>
                <c:pt idx="1">
                  <c:v>122</c:v>
                </c:pt>
                <c:pt idx="2">
                  <c:v>60</c:v>
                </c:pt>
                <c:pt idx="3">
                  <c:v>501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Coop. Credenciadas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#,##0" sourceLinked="0"/>
              <c:spPr>
                <a:solidFill>
                  <a:srgbClr val="FF9900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99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JUNHO</c:v>
                </c:pt>
                <c:pt idx="1">
                  <c:v>JULHO</c:v>
                </c:pt>
                <c:pt idx="2">
                  <c:v>AGOSTO</c:v>
                </c:pt>
                <c:pt idx="3">
                  <c:v>Total junho a agosto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158</c:v>
                </c:pt>
                <c:pt idx="1">
                  <c:v>132</c:v>
                </c:pt>
                <c:pt idx="2">
                  <c:v>53</c:v>
                </c:pt>
                <c:pt idx="3">
                  <c:v>343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6"/>
        <c:axId val="188494016"/>
        <c:axId val="188494408"/>
      </c:barChart>
      <c:valAx>
        <c:axId val="1884944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high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8494016"/>
        <c:crosses val="autoZero"/>
        <c:crossBetween val="between"/>
      </c:valAx>
      <c:catAx>
        <c:axId val="188494016"/>
        <c:scaling>
          <c:orientation val="maxMin"/>
        </c:scaling>
        <c:delete val="0"/>
        <c:axPos val="l"/>
        <c:numFmt formatCode="[$-816]d/mmm;@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3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rgbClr val="688C9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8494408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4FA7A9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legendEntry>
      <c:layout>
        <c:manualLayout>
          <c:xMode val="edge"/>
          <c:yMode val="edge"/>
          <c:x val="0.36410722005967372"/>
          <c:y val="0.92450385479307018"/>
          <c:w val="0.42063380249012239"/>
          <c:h val="6.27846652821192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92F88-F38C-4A99-942C-439907BB1E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5441CFE-66C9-4A55-A82F-3DB6384E94E7}">
      <dgm:prSet custT="1"/>
      <dgm:spPr>
        <a:solidFill>
          <a:srgbClr val="688C90"/>
        </a:solidFill>
      </dgm:spPr>
      <dgm:t>
        <a:bodyPr/>
        <a:lstStyle/>
        <a:p>
          <a:pPr algn="ctr" rtl="0"/>
          <a:endParaRPr lang="pt-PT" sz="3200" b="1" baseline="0" dirty="0" smtClean="0"/>
        </a:p>
        <a:p>
          <a:pPr algn="ctr" rtl="0"/>
          <a:r>
            <a:rPr lang="pt-PT" sz="3600" b="1" baseline="0" dirty="0" smtClean="0"/>
            <a:t>O Sector Cooperativo em Portugal</a:t>
          </a:r>
        </a:p>
        <a:p>
          <a:pPr algn="ctr" rtl="0"/>
          <a:endParaRPr lang="pt-PT" sz="4300" dirty="0"/>
        </a:p>
      </dgm:t>
    </dgm:pt>
    <dgm:pt modelId="{E64CF506-0EE8-4C5D-81E2-27C5422F1385}" type="parTrans" cxnId="{0474799C-68B9-4CFE-B32F-2E3682553405}">
      <dgm:prSet/>
      <dgm:spPr/>
      <dgm:t>
        <a:bodyPr/>
        <a:lstStyle/>
        <a:p>
          <a:endParaRPr lang="pt-PT"/>
        </a:p>
      </dgm:t>
    </dgm:pt>
    <dgm:pt modelId="{1A87F968-938F-40B6-A854-AC188C8B6828}" type="sibTrans" cxnId="{0474799C-68B9-4CFE-B32F-2E3682553405}">
      <dgm:prSet/>
      <dgm:spPr/>
      <dgm:t>
        <a:bodyPr/>
        <a:lstStyle/>
        <a:p>
          <a:endParaRPr lang="pt-PT"/>
        </a:p>
      </dgm:t>
    </dgm:pt>
    <dgm:pt modelId="{E72DA6DA-AE9A-443A-A9AD-7EE6F7E3E1F8}" type="pres">
      <dgm:prSet presAssocID="{35B92F88-F38C-4A99-942C-439907BB1E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6600ECE-5C96-4077-9968-E1E1A56B6A6E}" type="pres">
      <dgm:prSet presAssocID="{55441CFE-66C9-4A55-A82F-3DB6384E94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474799C-68B9-4CFE-B32F-2E3682553405}" srcId="{35B92F88-F38C-4A99-942C-439907BB1E6D}" destId="{55441CFE-66C9-4A55-A82F-3DB6384E94E7}" srcOrd="0" destOrd="0" parTransId="{E64CF506-0EE8-4C5D-81E2-27C5422F1385}" sibTransId="{1A87F968-938F-40B6-A854-AC188C8B6828}"/>
    <dgm:cxn modelId="{718E9F28-6135-417B-B375-3EBE61E5B703}" type="presOf" srcId="{35B92F88-F38C-4A99-942C-439907BB1E6D}" destId="{E72DA6DA-AE9A-443A-A9AD-7EE6F7E3E1F8}" srcOrd="0" destOrd="0" presId="urn:microsoft.com/office/officeart/2005/8/layout/vList2"/>
    <dgm:cxn modelId="{EF94A4C7-A631-415B-91CA-AA3FA25CFB6D}" type="presOf" srcId="{55441CFE-66C9-4A55-A82F-3DB6384E94E7}" destId="{76600ECE-5C96-4077-9968-E1E1A56B6A6E}" srcOrd="0" destOrd="0" presId="urn:microsoft.com/office/officeart/2005/8/layout/vList2"/>
    <dgm:cxn modelId="{733E248B-ED0E-42CC-8378-6F3485E68DBE}" type="presParOf" srcId="{E72DA6DA-AE9A-443A-A9AD-7EE6F7E3E1F8}" destId="{76600ECE-5C96-4077-9968-E1E1A56B6A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00ECE-5C96-4077-9968-E1E1A56B6A6E}">
      <dsp:nvSpPr>
        <dsp:cNvPr id="0" name=""/>
        <dsp:cNvSpPr/>
      </dsp:nvSpPr>
      <dsp:spPr>
        <a:xfrm>
          <a:off x="0" y="585292"/>
          <a:ext cx="10058399" cy="2395575"/>
        </a:xfrm>
        <a:prstGeom prst="roundRect">
          <a:avLst/>
        </a:prstGeom>
        <a:solidFill>
          <a:srgbClr val="688C9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3200" b="1" kern="1200" baseline="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600" b="1" kern="1200" baseline="0" dirty="0" smtClean="0"/>
            <a:t>O Sector Cooperativo em Portugal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4300" kern="1200" dirty="0"/>
        </a:p>
      </dsp:txBody>
      <dsp:txXfrm>
        <a:off x="116942" y="702234"/>
        <a:ext cx="9824515" cy="2161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0.22109</cdr:x>
      <cdr:y>0</cdr:y>
    </cdr:from>
    <cdr:to>
      <cdr:x>0.7792</cdr:x>
      <cdr:y>0.10196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324894" y="0"/>
          <a:ext cx="5868862" cy="522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PT" sz="1800" b="1" dirty="0" smtClean="0">
              <a:solidFill>
                <a:srgbClr val="688C90"/>
              </a:solidFill>
            </a:rPr>
            <a:t>Cooperativas constituídas e extintas por Ramo Cooperativo</a:t>
          </a:r>
          <a:endParaRPr lang="pt-PT" sz="1800" b="1" dirty="0">
            <a:solidFill>
              <a:srgbClr val="688C9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3126" cy="503711"/>
          </a:xfrm>
          <a:prstGeom prst="rect">
            <a:avLst/>
          </a:prstGeom>
        </p:spPr>
        <p:txBody>
          <a:bodyPr vert="horz" lIns="96835" tIns="48417" rIns="96835" bIns="48417" rtlCol="0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912489" y="0"/>
            <a:ext cx="2993126" cy="503711"/>
          </a:xfrm>
          <a:prstGeom prst="rect">
            <a:avLst/>
          </a:prstGeom>
        </p:spPr>
        <p:txBody>
          <a:bodyPr vert="horz" lIns="96835" tIns="48417" rIns="96835" bIns="48417" rtlCol="0"/>
          <a:lstStyle>
            <a:lvl1pPr algn="r">
              <a:defRPr sz="1300"/>
            </a:lvl1pPr>
          </a:lstStyle>
          <a:p>
            <a:fld id="{25D338FE-0C16-4058-8804-08DF5EF8699E}" type="datetimeFigureOut">
              <a:rPr lang="pt-PT" smtClean="0"/>
              <a:t>01-09-2015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535641"/>
            <a:ext cx="2993126" cy="503710"/>
          </a:xfrm>
          <a:prstGeom prst="rect">
            <a:avLst/>
          </a:prstGeom>
        </p:spPr>
        <p:txBody>
          <a:bodyPr vert="horz" lIns="96835" tIns="48417" rIns="96835" bIns="48417" rtlCol="0" anchor="b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912489" y="9535641"/>
            <a:ext cx="2993126" cy="503710"/>
          </a:xfrm>
          <a:prstGeom prst="rect">
            <a:avLst/>
          </a:prstGeom>
        </p:spPr>
        <p:txBody>
          <a:bodyPr vert="horz" lIns="96835" tIns="48417" rIns="96835" bIns="48417" rtlCol="0" anchor="b"/>
          <a:lstStyle>
            <a:lvl1pPr algn="r">
              <a:defRPr sz="1300"/>
            </a:lvl1pPr>
          </a:lstStyle>
          <a:p>
            <a:fld id="{0F318A7B-3F39-4135-91C1-420004C5D0D3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2460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3126" cy="503711"/>
          </a:xfrm>
          <a:prstGeom prst="rect">
            <a:avLst/>
          </a:prstGeom>
        </p:spPr>
        <p:txBody>
          <a:bodyPr vert="horz" lIns="96835" tIns="48417" rIns="96835" bIns="48417" rtlCol="0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12489" y="0"/>
            <a:ext cx="2993126" cy="503711"/>
          </a:xfrm>
          <a:prstGeom prst="rect">
            <a:avLst/>
          </a:prstGeom>
        </p:spPr>
        <p:txBody>
          <a:bodyPr vert="horz" lIns="96835" tIns="48417" rIns="96835" bIns="48417" rtlCol="0"/>
          <a:lstStyle>
            <a:lvl1pPr algn="r">
              <a:defRPr sz="1300"/>
            </a:lvl1pPr>
          </a:lstStyle>
          <a:p>
            <a:fld id="{ACFF67BA-EB28-4B24-B428-EB0ADCC91900}" type="datetimeFigureOut">
              <a:rPr lang="pt-PT" smtClean="0"/>
              <a:t>01-09-2015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5713"/>
            <a:ext cx="6021387" cy="3387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835" tIns="48417" rIns="96835" bIns="48417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90722" y="4831437"/>
            <a:ext cx="5525770" cy="3952994"/>
          </a:xfrm>
          <a:prstGeom prst="rect">
            <a:avLst/>
          </a:prstGeom>
        </p:spPr>
        <p:txBody>
          <a:bodyPr vert="horz" lIns="96835" tIns="48417" rIns="96835" bIns="48417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535641"/>
            <a:ext cx="2993126" cy="503710"/>
          </a:xfrm>
          <a:prstGeom prst="rect">
            <a:avLst/>
          </a:prstGeom>
        </p:spPr>
        <p:txBody>
          <a:bodyPr vert="horz" lIns="96835" tIns="48417" rIns="96835" bIns="48417" rtlCol="0" anchor="b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12489" y="9535641"/>
            <a:ext cx="2993126" cy="503710"/>
          </a:xfrm>
          <a:prstGeom prst="rect">
            <a:avLst/>
          </a:prstGeom>
        </p:spPr>
        <p:txBody>
          <a:bodyPr vert="horz" lIns="96835" tIns="48417" rIns="96835" bIns="48417" rtlCol="0" anchor="b"/>
          <a:lstStyle>
            <a:lvl1pPr algn="r">
              <a:defRPr sz="1300"/>
            </a:lvl1pPr>
          </a:lstStyle>
          <a:p>
            <a:fld id="{5AF31FC7-8494-4F29-B5EA-E05C20550E5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3943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31FC7-8494-4F29-B5EA-E05C20550E5F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3904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4B4-14DA-4903-BBAD-FD7620145E1B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9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9FAD-8E7A-4F50-9166-EF6DEC43D574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8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5E9B-934C-4132-A604-C91390F0C926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9A7-6FD9-4C16-80C7-DB3AC0B0CC80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2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0EA4-A35A-4737-AA2A-E78D0DFC0BF2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5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B3C5-EFF8-4D4D-ABAC-20B281671FD9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B177-83CE-4FA0-A88C-A27A2178E3E2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6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0290-0E7F-4A95-8F15-F42E25801A71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727-D1E0-4892-9D6E-200114E88E2A}" type="datetime4">
              <a:rPr lang="pt-PT" smtClean="0"/>
              <a:pPr/>
              <a:t>1 de setembro de 2015</a:t>
            </a:fld>
            <a:endParaRPr lang="en-US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2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25E-E3E0-44D1-A3B0-43CAEF5DB817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0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C72B-D0A4-4A68-9865-274BF0B75FAD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2E0A-5708-4A3D-B150-DD0C96299171}" type="datetime4">
              <a:rPr lang="pt-PT" smtClean="0"/>
              <a:t>1 de setembro de 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6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57873394"/>
              </p:ext>
            </p:extLst>
          </p:nvPr>
        </p:nvGraphicFramePr>
        <p:xfrm>
          <a:off x="1097280" y="758952"/>
          <a:ext cx="1005840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8629" y="4961071"/>
            <a:ext cx="10058400" cy="1037795"/>
          </a:xfrm>
        </p:spPr>
        <p:txBody>
          <a:bodyPr>
            <a:noAutofit/>
          </a:bodyPr>
          <a:lstStyle/>
          <a:p>
            <a:pPr algn="r"/>
            <a:r>
              <a:rPr lang="pt-PT" sz="2000" b="1" dirty="0" smtClean="0">
                <a:solidFill>
                  <a:srgbClr val="688C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CASES, CIPRL</a:t>
            </a:r>
          </a:p>
          <a:p>
            <a:pPr algn="r"/>
            <a:r>
              <a:rPr lang="pt-PT" sz="2000" b="1" dirty="0" smtClean="0">
                <a:solidFill>
                  <a:srgbClr val="688C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 </a:t>
            </a:r>
            <a:r>
              <a:rPr lang="pt-PT" sz="2000" b="1" dirty="0">
                <a:solidFill>
                  <a:srgbClr val="688C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pt-PT" sz="2000" b="1" dirty="0" smtClean="0">
                <a:solidFill>
                  <a:srgbClr val="688C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agosto de 2015</a:t>
            </a:r>
            <a:endParaRPr lang="pt-PT" sz="2000" b="1" dirty="0">
              <a:solidFill>
                <a:srgbClr val="688C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727-D1E0-4892-9D6E-200114E88E2A}" type="datetime4">
              <a:rPr lang="pt-PT" smtClean="0"/>
              <a:pPr/>
              <a:t>1 de setembro de 2015</a:t>
            </a:fld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3176" y="0"/>
            <a:ext cx="10058400" cy="476250"/>
          </a:xfrm>
          <a:prstGeom prst="rect">
            <a:avLst/>
          </a:prstGeom>
          <a:solidFill>
            <a:srgbClr val="688C90"/>
          </a:solidFill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O SETOR COOPERATIVO EM PORTUGAL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54723" y="594398"/>
            <a:ext cx="101990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baseline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en-US" sz="16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Demografia das Cooperativas entre 2011 e </a:t>
            </a:r>
            <a:r>
              <a:rPr lang="en-US" sz="16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agosto</a:t>
            </a:r>
            <a:r>
              <a:rPr lang="en-US" sz="16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2015</a:t>
            </a:r>
            <a:endParaRPr lang="en-US" sz="16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flipH="1">
            <a:off x="1310238" y="6017796"/>
            <a:ext cx="616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rgbClr val="688C90"/>
                </a:solidFill>
              </a:rPr>
              <a:t>Fonte: Informação recolhida do Portal de Justiça, 2015</a:t>
            </a:r>
            <a:endParaRPr lang="pt-PT" sz="1600" dirty="0">
              <a:solidFill>
                <a:srgbClr val="688C90"/>
              </a:solidFill>
            </a:endParaRPr>
          </a:p>
        </p:txBody>
      </p:sp>
      <p:graphicFrame>
        <p:nvGraphicFramePr>
          <p:cNvPr id="9" name="Chart 25"/>
          <p:cNvGraphicFramePr/>
          <p:nvPr>
            <p:extLst>
              <p:ext uri="{D42A27DB-BD31-4B8C-83A1-F6EECF244321}">
                <p14:modId xmlns:p14="http://schemas.microsoft.com/office/powerpoint/2010/main" val="1663947055"/>
              </p:ext>
            </p:extLst>
          </p:nvPr>
        </p:nvGraphicFramePr>
        <p:xfrm>
          <a:off x="1280048" y="763675"/>
          <a:ext cx="9763090" cy="512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63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727-D1E0-4892-9D6E-200114E88E2A}" type="datetime4">
              <a:rPr lang="pt-PT" smtClean="0"/>
              <a:pPr/>
              <a:t>1 de setembro de 2015</a:t>
            </a:fld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3176" y="0"/>
            <a:ext cx="10058400" cy="476250"/>
          </a:xfrm>
          <a:prstGeom prst="rect">
            <a:avLst/>
          </a:prstGeom>
          <a:solidFill>
            <a:srgbClr val="688C9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O SETOR COOPERATIVO EM PORTUGAL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15367" y="590801"/>
            <a:ext cx="101990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baseline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en-US" sz="16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Demografia MENSAL das Cooperativas em 2015</a:t>
            </a:r>
          </a:p>
        </p:txBody>
      </p:sp>
      <p:sp>
        <p:nvSpPr>
          <p:cNvPr id="8" name="CaixaDeTexto 7"/>
          <p:cNvSpPr txBox="1"/>
          <p:nvPr/>
        </p:nvSpPr>
        <p:spPr>
          <a:xfrm flipH="1">
            <a:off x="1310238" y="6017796"/>
            <a:ext cx="616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rgbClr val="688C90"/>
                </a:solidFill>
              </a:rPr>
              <a:t>Fonte: Informação recolhida do Portal de Justiça, 2015</a:t>
            </a:r>
            <a:endParaRPr lang="pt-PT" sz="1600" dirty="0">
              <a:solidFill>
                <a:srgbClr val="688C90"/>
              </a:solidFill>
            </a:endParaRPr>
          </a:p>
        </p:txBody>
      </p:sp>
      <p:graphicFrame>
        <p:nvGraphicFramePr>
          <p:cNvPr id="9" name="Chart 25" descr="saldo"/>
          <p:cNvGraphicFramePr/>
          <p:nvPr>
            <p:extLst>
              <p:ext uri="{D42A27DB-BD31-4B8C-83A1-F6EECF244321}">
                <p14:modId xmlns:p14="http://schemas.microsoft.com/office/powerpoint/2010/main" val="3021929743"/>
              </p:ext>
            </p:extLst>
          </p:nvPr>
        </p:nvGraphicFramePr>
        <p:xfrm>
          <a:off x="1333360" y="830350"/>
          <a:ext cx="9763090" cy="512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23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727-D1E0-4892-9D6E-200114E88E2A}" type="datetime4">
              <a:rPr lang="pt-PT" smtClean="0"/>
              <a:pPr/>
              <a:t>1 de setembro de 2015</a:t>
            </a:fld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25"/>
          <p:cNvGraphicFramePr/>
          <p:nvPr>
            <p:extLst>
              <p:ext uri="{D42A27DB-BD31-4B8C-83A1-F6EECF244321}">
                <p14:modId xmlns:p14="http://schemas.microsoft.com/office/powerpoint/2010/main" val="1244548601"/>
              </p:ext>
            </p:extLst>
          </p:nvPr>
        </p:nvGraphicFramePr>
        <p:xfrm>
          <a:off x="261257" y="592853"/>
          <a:ext cx="11635991" cy="529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 flipH="1">
            <a:off x="838200" y="5889590"/>
            <a:ext cx="616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rgbClr val="688C90"/>
                </a:solidFill>
              </a:rPr>
              <a:t>Fonte: CASES, CIPRL - 2015</a:t>
            </a:r>
            <a:endParaRPr lang="pt-PT" sz="1600" dirty="0">
              <a:solidFill>
                <a:srgbClr val="688C90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163176" y="0"/>
            <a:ext cx="10058400" cy="476250"/>
          </a:xfrm>
          <a:prstGeom prst="rect">
            <a:avLst/>
          </a:prstGeom>
          <a:solidFill>
            <a:srgbClr val="688C9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Demografia do Setor Cooperativo entre 1 de janeiro e 31 de agosto de 2015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1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727-D1E0-4892-9D6E-200114E88E2A}" type="datetime4">
              <a:rPr lang="pt-PT" smtClean="0"/>
              <a:pPr/>
              <a:t>1 de setembro de 2015</a:t>
            </a:fld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3176" y="0"/>
            <a:ext cx="10058400" cy="476250"/>
          </a:xfrm>
          <a:prstGeom prst="rect">
            <a:avLst/>
          </a:prstGeom>
          <a:solidFill>
            <a:srgbClr val="688C9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O SETOR COOPERATIVO EM PORTUGAL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92837" y="566685"/>
            <a:ext cx="10199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Cooperativas Registadas e Credenciadas via Portal de </a:t>
            </a:r>
            <a:r>
              <a:rPr lang="pt-PT" b="1" dirty="0" smtClean="0">
                <a:solidFill>
                  <a:schemeClr val="accent2"/>
                </a:solidFill>
              </a:rPr>
              <a:t>Credenciação</a:t>
            </a:r>
            <a:endParaRPr lang="pt-PT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Chart 25"/>
          <p:cNvGraphicFramePr/>
          <p:nvPr>
            <p:extLst>
              <p:ext uri="{D42A27DB-BD31-4B8C-83A1-F6EECF244321}">
                <p14:modId xmlns:p14="http://schemas.microsoft.com/office/powerpoint/2010/main" val="3226239709"/>
              </p:ext>
            </p:extLst>
          </p:nvPr>
        </p:nvGraphicFramePr>
        <p:xfrm>
          <a:off x="1163176" y="936017"/>
          <a:ext cx="10058400" cy="5099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 flipH="1">
            <a:off x="838200" y="5889590"/>
            <a:ext cx="616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rgbClr val="688C90"/>
                </a:solidFill>
              </a:rPr>
              <a:t>Fonte: CASES, CIPRL - 2015</a:t>
            </a:r>
            <a:endParaRPr lang="pt-PT" sz="1600" dirty="0">
              <a:solidFill>
                <a:srgbClr val="688C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727-D1E0-4892-9D6E-200114E88E2A}" type="datetime4">
              <a:rPr lang="pt-PT" smtClean="0"/>
              <a:pPr/>
              <a:t>1 de setembro de 2015</a:t>
            </a:fld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3176" y="0"/>
            <a:ext cx="10058400" cy="476250"/>
          </a:xfrm>
          <a:prstGeom prst="rect">
            <a:avLst/>
          </a:prstGeom>
          <a:solidFill>
            <a:srgbClr val="688C9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O SETOR COOPERATIVO EM PORTUGAL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92837" y="566685"/>
            <a:ext cx="10199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rgbClr val="688C90"/>
                </a:solidFill>
              </a:rPr>
              <a:t>Cooperativas Registadas e Credenciadas via Portal de </a:t>
            </a:r>
            <a:r>
              <a:rPr lang="pt-PT" b="1" dirty="0" smtClean="0">
                <a:solidFill>
                  <a:srgbClr val="688C90"/>
                </a:solidFill>
              </a:rPr>
              <a:t>Credenciação</a:t>
            </a:r>
            <a:endParaRPr lang="pt-PT" b="1" dirty="0">
              <a:solidFill>
                <a:srgbClr val="688C90"/>
              </a:solidFill>
            </a:endParaRPr>
          </a:p>
        </p:txBody>
      </p:sp>
      <p:graphicFrame>
        <p:nvGraphicFramePr>
          <p:cNvPr id="9" name="Chart 25"/>
          <p:cNvGraphicFramePr/>
          <p:nvPr>
            <p:extLst>
              <p:ext uri="{D42A27DB-BD31-4B8C-83A1-F6EECF244321}">
                <p14:modId xmlns:p14="http://schemas.microsoft.com/office/powerpoint/2010/main" val="4194657771"/>
              </p:ext>
            </p:extLst>
          </p:nvPr>
        </p:nvGraphicFramePr>
        <p:xfrm>
          <a:off x="1163176" y="936017"/>
          <a:ext cx="10058400" cy="512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 flipH="1">
            <a:off x="838200" y="5889590"/>
            <a:ext cx="616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rgbClr val="688C90"/>
                </a:solidFill>
              </a:rPr>
              <a:t>Fonte: CASES, CIPRL - 2015</a:t>
            </a:r>
            <a:endParaRPr lang="pt-PT" sz="1600" dirty="0">
              <a:solidFill>
                <a:srgbClr val="688C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7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727-D1E0-4892-9D6E-200114E88E2A}" type="datetime4">
              <a:rPr lang="pt-PT" smtClean="0"/>
              <a:pPr/>
              <a:t>1 de setembro de 2015</a:t>
            </a:fld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3176" y="0"/>
            <a:ext cx="10058400" cy="476250"/>
          </a:xfrm>
          <a:prstGeom prst="rect">
            <a:avLst/>
          </a:prstGeom>
          <a:solidFill>
            <a:srgbClr val="688C9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O SETOR COOPERATIVO EM PORTUGAL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92837" y="566685"/>
            <a:ext cx="10199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rgbClr val="688C90"/>
                </a:solidFill>
              </a:rPr>
              <a:t>Cooperativas Registadas e Credenciadas via Portal de </a:t>
            </a:r>
            <a:r>
              <a:rPr lang="pt-PT" b="1" dirty="0" smtClean="0">
                <a:solidFill>
                  <a:srgbClr val="688C90"/>
                </a:solidFill>
              </a:rPr>
              <a:t>Credenciação</a:t>
            </a:r>
            <a:endParaRPr lang="pt-PT" b="1" dirty="0">
              <a:solidFill>
                <a:srgbClr val="688C90"/>
              </a:solidFill>
            </a:endParaRPr>
          </a:p>
        </p:txBody>
      </p:sp>
      <p:graphicFrame>
        <p:nvGraphicFramePr>
          <p:cNvPr id="9" name="Chart 25"/>
          <p:cNvGraphicFramePr/>
          <p:nvPr>
            <p:extLst>
              <p:ext uri="{D42A27DB-BD31-4B8C-83A1-F6EECF244321}">
                <p14:modId xmlns:p14="http://schemas.microsoft.com/office/powerpoint/2010/main" val="1725645219"/>
              </p:ext>
            </p:extLst>
          </p:nvPr>
        </p:nvGraphicFramePr>
        <p:xfrm>
          <a:off x="838201" y="936017"/>
          <a:ext cx="10637018" cy="512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 flipH="1">
            <a:off x="838200" y="5889590"/>
            <a:ext cx="616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rgbClr val="688C90"/>
                </a:solidFill>
              </a:rPr>
              <a:t>Fonte: CASES, CIPRL - 2015</a:t>
            </a:r>
            <a:endParaRPr lang="pt-PT" sz="1600" dirty="0">
              <a:solidFill>
                <a:srgbClr val="688C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5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727-D1E0-4892-9D6E-200114E88E2A}" type="datetime4">
              <a:rPr lang="pt-PT" smtClean="0"/>
              <a:pPr/>
              <a:t>1 de setembro de 2015</a:t>
            </a:fld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3176" y="0"/>
            <a:ext cx="10058400" cy="476250"/>
          </a:xfrm>
          <a:prstGeom prst="rect">
            <a:avLst/>
          </a:prstGeom>
          <a:solidFill>
            <a:srgbClr val="688C9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O SETOR COOPERATIVO EM PORTUGAL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92837" y="566685"/>
            <a:ext cx="10199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rgbClr val="688C90"/>
                </a:solidFill>
              </a:rPr>
              <a:t>Cooperativas Registadas e Credenciadas </a:t>
            </a:r>
            <a:r>
              <a:rPr lang="pt-PT" b="1" dirty="0" smtClean="0">
                <a:solidFill>
                  <a:srgbClr val="688C90"/>
                </a:solidFill>
              </a:rPr>
              <a:t>pelo </a:t>
            </a:r>
            <a:r>
              <a:rPr lang="pt-PT" b="1" dirty="0">
                <a:solidFill>
                  <a:srgbClr val="688C90"/>
                </a:solidFill>
              </a:rPr>
              <a:t>Portal de </a:t>
            </a:r>
            <a:r>
              <a:rPr lang="pt-PT" b="1" dirty="0" smtClean="0">
                <a:solidFill>
                  <a:srgbClr val="688C90"/>
                </a:solidFill>
              </a:rPr>
              <a:t>Credenciação</a:t>
            </a:r>
            <a:endParaRPr lang="pt-PT" b="1" dirty="0">
              <a:solidFill>
                <a:srgbClr val="688C90"/>
              </a:solidFill>
            </a:endParaRPr>
          </a:p>
        </p:txBody>
      </p:sp>
      <p:graphicFrame>
        <p:nvGraphicFramePr>
          <p:cNvPr id="9" name="Chart 25"/>
          <p:cNvGraphicFramePr/>
          <p:nvPr>
            <p:extLst>
              <p:ext uri="{D42A27DB-BD31-4B8C-83A1-F6EECF244321}">
                <p14:modId xmlns:p14="http://schemas.microsoft.com/office/powerpoint/2010/main" val="2485325561"/>
              </p:ext>
            </p:extLst>
          </p:nvPr>
        </p:nvGraphicFramePr>
        <p:xfrm>
          <a:off x="1092837" y="936017"/>
          <a:ext cx="10128739" cy="512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 flipH="1">
            <a:off x="1163176" y="5896583"/>
            <a:ext cx="616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rgbClr val="688C90"/>
                </a:solidFill>
              </a:rPr>
              <a:t>Fonte: CASES, CIPRL - 2015</a:t>
            </a:r>
            <a:endParaRPr lang="pt-PT" sz="1600" dirty="0">
              <a:solidFill>
                <a:srgbClr val="688C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8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</TotalTime>
  <Words>214</Words>
  <Application>Microsoft Office PowerPoint</Application>
  <PresentationFormat>Ecrã Panorâmico</PresentationFormat>
  <Paragraphs>59</Paragraphs>
  <Slides>8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Castro</dc:creator>
  <cp:lastModifiedBy>Isabel Castro</cp:lastModifiedBy>
  <cp:revision>352</cp:revision>
  <cp:lastPrinted>2015-04-23T15:45:27Z</cp:lastPrinted>
  <dcterms:created xsi:type="dcterms:W3CDTF">2013-10-17T17:43:38Z</dcterms:created>
  <dcterms:modified xsi:type="dcterms:W3CDTF">2015-09-01T14:33:55Z</dcterms:modified>
</cp:coreProperties>
</file>